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8"/>
  </p:notesMasterIdLst>
  <p:sldIdLst>
    <p:sldId id="487" r:id="rId2"/>
    <p:sldId id="455" r:id="rId3"/>
    <p:sldId id="468" r:id="rId4"/>
    <p:sldId id="469" r:id="rId5"/>
    <p:sldId id="471" r:id="rId6"/>
    <p:sldId id="472" r:id="rId7"/>
    <p:sldId id="474" r:id="rId8"/>
    <p:sldId id="475" r:id="rId9"/>
    <p:sldId id="477" r:id="rId10"/>
    <p:sldId id="479" r:id="rId11"/>
    <p:sldId id="482" r:id="rId12"/>
    <p:sldId id="483" r:id="rId13"/>
    <p:sldId id="484" r:id="rId14"/>
    <p:sldId id="485" r:id="rId15"/>
    <p:sldId id="486" r:id="rId16"/>
    <p:sldId id="480" r:id="rId17"/>
  </p:sldIdLst>
  <p:sldSz cx="9906000" cy="6858000" type="A4"/>
  <p:notesSz cx="7099300" cy="10234613"/>
  <p:embeddedFontLst>
    <p:embeddedFont>
      <p:font typeface="Wingdings 3" panose="05040102010807070707" pitchFamily="18" charset="2"/>
      <p:regular r:id="rId19"/>
    </p:embeddedFont>
    <p:embeddedFont>
      <p:font typeface="ＭＳ Ｐゴシック" panose="020B0600070205080204" pitchFamily="34" charset="-128"/>
      <p:regular r:id="rId20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2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0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4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4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0.e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3.png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10.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Intertemporäre </a:t>
            </a:r>
            <a:r>
              <a:rPr lang="de-DE" altLang="de-DE" dirty="0" err="1">
                <a:ea typeface="ＭＳ Ｐゴシック" charset="-128"/>
              </a:rPr>
              <a:t>entscheidung</a:t>
            </a:r>
            <a:endParaRPr lang="de-DE" altLang="de-DE" dirty="0">
              <a:ea typeface="ＭＳ Ｐゴシック" charset="-128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514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45673" y="1028417"/>
            <a:ext cx="8695857" cy="497205"/>
          </a:xfrm>
        </p:spPr>
        <p:txBody>
          <a:bodyPr/>
          <a:lstStyle/>
          <a:p>
            <a:r>
              <a:rPr lang="de-DE" dirty="0" smtClean="0"/>
              <a:t>Budgetbeschränkung und Inflation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894830" y="1804737"/>
            <a:ext cx="8698706" cy="4402673"/>
          </a:xfrm>
        </p:spPr>
        <p:txBody>
          <a:bodyPr/>
          <a:lstStyle/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inflationsrate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wir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1, dann wird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1+ </a:t>
            </a:r>
            <a:r>
              <a:rPr lang="el-GR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π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und die budgetbeschränkung wird zu 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Mit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steigung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 rot="152012">
            <a:off x="4539587" y="1636899"/>
            <a:ext cx="411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400" b="1" dirty="0">
                <a:latin typeface="Symbol" pitchFamily="18" charset="2"/>
                <a:ea typeface="ＭＳ Ｐゴシック"/>
                <a:cs typeface="ＭＳ Ｐゴシック"/>
              </a:rPr>
              <a:t>p</a:t>
            </a:r>
            <a:r>
              <a:rPr lang="en-US" altLang="de-DE" sz="2000" b="1" dirty="0">
                <a:ea typeface="ＭＳ Ｐゴシック"/>
                <a:cs typeface="ＭＳ Ｐゴシック"/>
              </a:rPr>
              <a:t> </a:t>
            </a:r>
            <a:endParaRPr lang="de-DE" sz="2000" b="1" dirty="0"/>
          </a:p>
        </p:txBody>
      </p:sp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258710"/>
              </p:ext>
            </p:extLst>
          </p:nvPr>
        </p:nvGraphicFramePr>
        <p:xfrm>
          <a:off x="3319643" y="2265115"/>
          <a:ext cx="1425770" cy="25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1" name="Formel" r:id="rId3" imgW="2266995" imgH="409688" progId="Equation.3">
                  <p:embed/>
                </p:oleObj>
              </mc:Choice>
              <mc:Fallback>
                <p:oleObj name="Formel" r:id="rId3" imgW="2266995" imgH="40968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9643" y="2265115"/>
                        <a:ext cx="1425770" cy="25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8137095"/>
              </p:ext>
            </p:extLst>
          </p:nvPr>
        </p:nvGraphicFramePr>
        <p:xfrm>
          <a:off x="2612322" y="3335105"/>
          <a:ext cx="2511380" cy="489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2" name="Formel" r:id="rId5" imgW="3752984" imgH="819017" progId="Equation.3">
                  <p:embed/>
                </p:oleObj>
              </mc:Choice>
              <mc:Fallback>
                <p:oleObj name="Formel" r:id="rId5" imgW="3752984" imgH="819017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2322" y="3335105"/>
                        <a:ext cx="2511380" cy="4893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977477"/>
              </p:ext>
            </p:extLst>
          </p:nvPr>
        </p:nvGraphicFramePr>
        <p:xfrm>
          <a:off x="2726541" y="4252118"/>
          <a:ext cx="3606085" cy="54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3" name="Equation" r:id="rId7" imgW="5943600" imgH="1009703" progId="Equation.3">
                  <p:embed/>
                </p:oleObj>
              </mc:Choice>
              <mc:Fallback>
                <p:oleObj name="Equation" r:id="rId7" imgW="5943600" imgH="1009703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6541" y="4252118"/>
                        <a:ext cx="3606085" cy="540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1275717"/>
              </p:ext>
            </p:extLst>
          </p:nvPr>
        </p:nvGraphicFramePr>
        <p:xfrm>
          <a:off x="3327447" y="5208287"/>
          <a:ext cx="594851" cy="528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4" name="Equation" r:id="rId9" imgW="1276216" imgH="933357" progId="Equation.3">
                  <p:embed/>
                </p:oleObj>
              </mc:Choice>
              <mc:Fallback>
                <p:oleObj name="Equation" r:id="rId9" imgW="1276216" imgH="933357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47" y="5208287"/>
                        <a:ext cx="594851" cy="528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582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49421" y="787786"/>
            <a:ext cx="8695857" cy="497205"/>
          </a:xfrm>
        </p:spPr>
        <p:txBody>
          <a:bodyPr/>
          <a:lstStyle/>
          <a:p>
            <a:r>
              <a:rPr lang="de-DE" dirty="0" err="1" smtClean="0"/>
              <a:t>realzinssatz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666231" y="1434599"/>
            <a:ext cx="8698706" cy="4761664"/>
          </a:xfrm>
        </p:spPr>
        <p:txBody>
          <a:bodyPr/>
          <a:lstStyle/>
          <a:p>
            <a:pPr marL="0" indent="0">
              <a:buNone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steigung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budgetgeraden kann auch geschrieben werden als</a:t>
            </a: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Wobei       als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realzinssatz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bezeichnet wird:</a:t>
            </a:r>
          </a:p>
          <a:p>
            <a:pPr marL="0" indent="0">
              <a:buNone/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niedrigen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inflationsraten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gilt näherungsweise: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2463406"/>
              </p:ext>
            </p:extLst>
          </p:nvPr>
        </p:nvGraphicFramePr>
        <p:xfrm>
          <a:off x="3696236" y="2289654"/>
          <a:ext cx="1519708" cy="605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0" name="Formel" r:id="rId3" imgW="2705190" imgH="828695" progId="Equation.3">
                  <p:embed/>
                </p:oleObj>
              </mc:Choice>
              <mc:Fallback>
                <p:oleObj name="Formel" r:id="rId3" imgW="2705190" imgH="82869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6236" y="2289654"/>
                        <a:ext cx="1519708" cy="6053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324" y="3441032"/>
            <a:ext cx="501077" cy="52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8072582"/>
              </p:ext>
            </p:extLst>
          </p:nvPr>
        </p:nvGraphicFramePr>
        <p:xfrm>
          <a:off x="3443088" y="3962294"/>
          <a:ext cx="895184" cy="566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1" name="Formel" r:id="rId6" imgW="1504995" imgH="828695" progId="Equation.3">
                  <p:embed/>
                </p:oleObj>
              </mc:Choice>
              <mc:Fallback>
                <p:oleObj name="Formel" r:id="rId6" imgW="1504995" imgH="828695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3088" y="3962294"/>
                        <a:ext cx="895184" cy="5666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70" y="5284810"/>
            <a:ext cx="1130820" cy="5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5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49420" y="763722"/>
            <a:ext cx="8695857" cy="403341"/>
          </a:xfrm>
        </p:spPr>
        <p:txBody>
          <a:bodyPr/>
          <a:lstStyle/>
          <a:p>
            <a:r>
              <a:rPr lang="de-DE" dirty="0" smtClean="0"/>
              <a:t>Realzinssatz – näherungsweise und exakt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714358" y="1314282"/>
            <a:ext cx="8698706" cy="4809791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81" y="1660355"/>
            <a:ext cx="6368298" cy="4465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3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61452" y="727628"/>
            <a:ext cx="8695857" cy="497205"/>
          </a:xfrm>
        </p:spPr>
        <p:txBody>
          <a:bodyPr/>
          <a:lstStyle/>
          <a:p>
            <a:r>
              <a:rPr lang="de-DE" dirty="0" smtClean="0"/>
              <a:t>Komparative </a:t>
            </a:r>
            <a:r>
              <a:rPr lang="de-DE" dirty="0" err="1" smtClean="0"/>
              <a:t>statik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786546" y="1215188"/>
            <a:ext cx="8826685" cy="519764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738438" y="1676400"/>
            <a:ext cx="0" cy="3581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738438" y="5257800"/>
            <a:ext cx="4267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2740025" y="3125788"/>
            <a:ext cx="4284663" cy="19478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2727325" y="2270125"/>
            <a:ext cx="3651250" cy="30146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16"/>
          <p:cNvSpPr>
            <a:spLocks/>
          </p:cNvSpPr>
          <p:nvPr/>
        </p:nvSpPr>
        <p:spPr bwMode="auto">
          <a:xfrm rot="10800000">
            <a:off x="3100388" y="1716088"/>
            <a:ext cx="2381250" cy="2000250"/>
          </a:xfrm>
          <a:custGeom>
            <a:avLst/>
            <a:gdLst>
              <a:gd name="T0" fmla="*/ 0 w 21600"/>
              <a:gd name="T1" fmla="*/ 0 h 21600"/>
              <a:gd name="T2" fmla="*/ 262516276 w 21600"/>
              <a:gd name="T3" fmla="*/ 185231484 h 21600"/>
              <a:gd name="T4" fmla="*/ 0 w 21600"/>
              <a:gd name="T5" fmla="*/ 18523148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Arc 26"/>
          <p:cNvSpPr>
            <a:spLocks/>
          </p:cNvSpPr>
          <p:nvPr/>
        </p:nvSpPr>
        <p:spPr bwMode="auto">
          <a:xfrm rot="10800000">
            <a:off x="2928938" y="2001838"/>
            <a:ext cx="2381250" cy="2000250"/>
          </a:xfrm>
          <a:custGeom>
            <a:avLst/>
            <a:gdLst>
              <a:gd name="T0" fmla="*/ 0 w 21600"/>
              <a:gd name="T1" fmla="*/ 0 h 21600"/>
              <a:gd name="T2" fmla="*/ 262516276 w 21600"/>
              <a:gd name="T3" fmla="*/ 185231484 h 21600"/>
              <a:gd name="T4" fmla="*/ 0 w 21600"/>
              <a:gd name="T5" fmla="*/ 18523148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3663950" y="3022600"/>
            <a:ext cx="228600" cy="22860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29"/>
          <p:cNvSpPr>
            <a:spLocks noChangeArrowheads="1"/>
          </p:cNvSpPr>
          <p:nvPr/>
        </p:nvSpPr>
        <p:spPr bwMode="auto">
          <a:xfrm>
            <a:off x="4022725" y="3624263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24"/>
          <p:cNvSpPr>
            <a:spLocks noChangeArrowheads="1"/>
          </p:cNvSpPr>
          <p:nvPr/>
        </p:nvSpPr>
        <p:spPr bwMode="auto">
          <a:xfrm>
            <a:off x="4948238" y="4062413"/>
            <a:ext cx="228600" cy="228600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34"/>
          <p:cNvSpPr>
            <a:spLocks noChangeShapeType="1"/>
          </p:cNvSpPr>
          <p:nvPr/>
        </p:nvSpPr>
        <p:spPr bwMode="auto">
          <a:xfrm flipV="1">
            <a:off x="6143625" y="4829175"/>
            <a:ext cx="304800" cy="2381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740025" y="3140075"/>
            <a:ext cx="1038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3778250" y="3154363"/>
            <a:ext cx="0" cy="210661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Line 28"/>
          <p:cNvSpPr>
            <a:spLocks noChangeShapeType="1"/>
          </p:cNvSpPr>
          <p:nvPr/>
        </p:nvSpPr>
        <p:spPr bwMode="auto">
          <a:xfrm flipH="1">
            <a:off x="2740025" y="3746500"/>
            <a:ext cx="13985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>
            <a:off x="4138613" y="3746500"/>
            <a:ext cx="0" cy="15144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 flipH="1">
            <a:off x="2741613" y="4149725"/>
            <a:ext cx="2338387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5048250" y="4043363"/>
            <a:ext cx="0" cy="1096963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2304625" y="1580745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818086" y="5284788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665132" y="5227638"/>
            <a:ext cx="70211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2025210" y="3607858"/>
            <a:ext cx="70211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26" name="AutoShape 31"/>
          <p:cNvSpPr>
            <a:spLocks noChangeArrowheads="1"/>
          </p:cNvSpPr>
          <p:nvPr/>
        </p:nvSpPr>
        <p:spPr bwMode="auto">
          <a:xfrm>
            <a:off x="1392237" y="3146425"/>
            <a:ext cx="130175" cy="996950"/>
          </a:xfrm>
          <a:prstGeom prst="upArrow">
            <a:avLst>
              <a:gd name="adj1" fmla="val 50000"/>
              <a:gd name="adj2" fmla="val 191446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AutoShape 32"/>
          <p:cNvSpPr>
            <a:spLocks noChangeArrowheads="1"/>
          </p:cNvSpPr>
          <p:nvPr/>
        </p:nvSpPr>
        <p:spPr bwMode="auto">
          <a:xfrm flipV="1">
            <a:off x="1113061" y="3170238"/>
            <a:ext cx="130175" cy="568325"/>
          </a:xfrm>
          <a:prstGeom prst="upArrow">
            <a:avLst>
              <a:gd name="adj1" fmla="val 50000"/>
              <a:gd name="adj2" fmla="val 109136"/>
            </a:avLst>
          </a:prstGeom>
          <a:solidFill>
            <a:srgbClr val="5F5F5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AutoShape 30"/>
          <p:cNvSpPr>
            <a:spLocks noChangeArrowheads="1"/>
          </p:cNvSpPr>
          <p:nvPr/>
        </p:nvSpPr>
        <p:spPr bwMode="auto">
          <a:xfrm>
            <a:off x="3779838" y="5664525"/>
            <a:ext cx="1300162" cy="145256"/>
          </a:xfrm>
          <a:prstGeom prst="leftArrow">
            <a:avLst>
              <a:gd name="adj1" fmla="val 50000"/>
              <a:gd name="adj2" fmla="val 22375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9" name="AutoShape 33"/>
          <p:cNvSpPr>
            <a:spLocks noChangeArrowheads="1"/>
          </p:cNvSpPr>
          <p:nvPr/>
        </p:nvSpPr>
        <p:spPr bwMode="auto">
          <a:xfrm flipH="1">
            <a:off x="3795847" y="5913484"/>
            <a:ext cx="404812" cy="145256"/>
          </a:xfrm>
          <a:prstGeom prst="leftArrow">
            <a:avLst>
              <a:gd name="adj1" fmla="val 50000"/>
              <a:gd name="adj2" fmla="val 69666"/>
            </a:avLst>
          </a:prstGeom>
          <a:solidFill>
            <a:srgbClr val="5F5F5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3565820" y="1692012"/>
            <a:ext cx="14346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STEIGUNG =</a:t>
            </a:r>
          </a:p>
        </p:txBody>
      </p:sp>
      <p:graphicFrame>
        <p:nvGraphicFramePr>
          <p:cNvPr id="31" name="Objek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933785"/>
              </p:ext>
            </p:extLst>
          </p:nvPr>
        </p:nvGraphicFramePr>
        <p:xfrm>
          <a:off x="4928216" y="1528787"/>
          <a:ext cx="2206200" cy="598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5" name="Formel" r:id="rId3" imgW="2705190" imgH="828695" progId="Equation.3">
                  <p:embed/>
                </p:oleObj>
              </mc:Choice>
              <mc:Fallback>
                <p:oleObj name="Formel" r:id="rId3" imgW="2705190" imgH="82869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8216" y="1528787"/>
                        <a:ext cx="2206200" cy="5988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5601913" y="2424674"/>
            <a:ext cx="3963150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DER KONSUMENT SPART,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DANN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WERDEN DURCH EINEN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NIEDRIGEREN ZINSSATZ ODER EINE </a:t>
            </a:r>
            <a:r>
              <a:rPr lang="en-US" altLang="de-DE" sz="1600" kern="0" baseline="0" dirty="0" smtClean="0">
                <a:solidFill>
                  <a:srgbClr val="000000"/>
                </a:solidFill>
              </a:rPr>
              <a:t>HÖHERE INF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LATIONSRATE SPAREN UND W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OHLFAHRT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REDUZIERT.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1587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93799" y="727628"/>
            <a:ext cx="8695857" cy="379277"/>
          </a:xfrm>
        </p:spPr>
        <p:txBody>
          <a:bodyPr/>
          <a:lstStyle/>
          <a:p>
            <a:r>
              <a:rPr lang="de-DE" dirty="0"/>
              <a:t>Komparative </a:t>
            </a:r>
            <a:r>
              <a:rPr lang="de-DE" dirty="0" err="1"/>
              <a:t>statik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786547" y="1191127"/>
            <a:ext cx="8698706" cy="509387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738438" y="1676400"/>
            <a:ext cx="0" cy="3581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738438" y="5257800"/>
            <a:ext cx="4267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2727325" y="2270125"/>
            <a:ext cx="3651250" cy="30146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23"/>
          <p:cNvSpPr>
            <a:spLocks noChangeShapeType="1"/>
          </p:cNvSpPr>
          <p:nvPr/>
        </p:nvSpPr>
        <p:spPr bwMode="auto">
          <a:xfrm>
            <a:off x="2740025" y="3125788"/>
            <a:ext cx="4284663" cy="19478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33"/>
          <p:cNvSpPr>
            <a:spLocks noChangeShapeType="1"/>
          </p:cNvSpPr>
          <p:nvPr/>
        </p:nvSpPr>
        <p:spPr bwMode="auto">
          <a:xfrm flipH="1">
            <a:off x="3200400" y="2882900"/>
            <a:ext cx="228600" cy="419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Arc 25"/>
          <p:cNvSpPr>
            <a:spLocks/>
          </p:cNvSpPr>
          <p:nvPr/>
        </p:nvSpPr>
        <p:spPr bwMode="auto">
          <a:xfrm rot="10800000">
            <a:off x="5413375" y="3849688"/>
            <a:ext cx="2449513" cy="1155700"/>
          </a:xfrm>
          <a:custGeom>
            <a:avLst/>
            <a:gdLst>
              <a:gd name="T0" fmla="*/ 0 w 21600"/>
              <a:gd name="T1" fmla="*/ 0 h 21600"/>
              <a:gd name="T2" fmla="*/ 277783053 w 21600"/>
              <a:gd name="T3" fmla="*/ 61835300 h 21600"/>
              <a:gd name="T4" fmla="*/ 0 w 21600"/>
              <a:gd name="T5" fmla="*/ 61835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Arc 19"/>
          <p:cNvSpPr>
            <a:spLocks/>
          </p:cNvSpPr>
          <p:nvPr/>
        </p:nvSpPr>
        <p:spPr bwMode="auto">
          <a:xfrm rot="10800000">
            <a:off x="5241925" y="4035425"/>
            <a:ext cx="2449513" cy="1155700"/>
          </a:xfrm>
          <a:custGeom>
            <a:avLst/>
            <a:gdLst>
              <a:gd name="T0" fmla="*/ 0 w 21600"/>
              <a:gd name="T1" fmla="*/ 0 h 21600"/>
              <a:gd name="T2" fmla="*/ 277783053 w 21600"/>
              <a:gd name="T3" fmla="*/ 61835300 h 21600"/>
              <a:gd name="T4" fmla="*/ 0 w 21600"/>
              <a:gd name="T5" fmla="*/ 61835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H="1">
            <a:off x="2741613" y="4149725"/>
            <a:ext cx="2338387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5080000" y="4333249"/>
            <a:ext cx="0" cy="951539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 flipH="1">
            <a:off x="2740025" y="4611688"/>
            <a:ext cx="28273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 flipH="1">
            <a:off x="2624137" y="4684713"/>
            <a:ext cx="3433763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5567363" y="4611688"/>
            <a:ext cx="0" cy="649287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auto">
          <a:xfrm>
            <a:off x="6173788" y="4684713"/>
            <a:ext cx="0" cy="5762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Oval 24"/>
          <p:cNvSpPr>
            <a:spLocks noChangeArrowheads="1"/>
          </p:cNvSpPr>
          <p:nvPr/>
        </p:nvSpPr>
        <p:spPr bwMode="auto">
          <a:xfrm>
            <a:off x="4948238" y="4062413"/>
            <a:ext cx="228600" cy="228600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2"/>
          <p:cNvSpPr>
            <a:spLocks noChangeArrowheads="1"/>
          </p:cNvSpPr>
          <p:nvPr/>
        </p:nvSpPr>
        <p:spPr bwMode="auto">
          <a:xfrm>
            <a:off x="5453063" y="4495800"/>
            <a:ext cx="228600" cy="22860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26"/>
          <p:cNvSpPr>
            <a:spLocks noChangeArrowheads="1"/>
          </p:cNvSpPr>
          <p:nvPr/>
        </p:nvSpPr>
        <p:spPr bwMode="auto">
          <a:xfrm>
            <a:off x="6057900" y="4562475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835390" y="5227638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298017" y="1633870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446588" y="5227638"/>
            <a:ext cx="70211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930930" y="3877426"/>
            <a:ext cx="70211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26" name="AutoShape 30"/>
          <p:cNvSpPr>
            <a:spLocks noChangeArrowheads="1"/>
          </p:cNvSpPr>
          <p:nvPr/>
        </p:nvSpPr>
        <p:spPr bwMode="auto">
          <a:xfrm>
            <a:off x="1401762" y="4141788"/>
            <a:ext cx="136525" cy="434975"/>
          </a:xfrm>
          <a:prstGeom prst="downArrow">
            <a:avLst>
              <a:gd name="adj1" fmla="val 50000"/>
              <a:gd name="adj2" fmla="val 7965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AutoShape 32"/>
          <p:cNvSpPr>
            <a:spLocks noChangeArrowheads="1"/>
          </p:cNvSpPr>
          <p:nvPr/>
        </p:nvSpPr>
        <p:spPr bwMode="auto">
          <a:xfrm>
            <a:off x="1401762" y="4586289"/>
            <a:ext cx="136525" cy="45719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5F5F5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AutoShape 31"/>
          <p:cNvSpPr>
            <a:spLocks noChangeArrowheads="1"/>
          </p:cNvSpPr>
          <p:nvPr/>
        </p:nvSpPr>
        <p:spPr bwMode="auto">
          <a:xfrm>
            <a:off x="5565775" y="5768975"/>
            <a:ext cx="552450" cy="157163"/>
          </a:xfrm>
          <a:prstGeom prst="rightArrow">
            <a:avLst>
              <a:gd name="adj1" fmla="val 50000"/>
              <a:gd name="adj2" fmla="val 87887"/>
            </a:avLst>
          </a:prstGeom>
          <a:solidFill>
            <a:srgbClr val="5F5F5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auto">
          <a:xfrm>
            <a:off x="5083175" y="5768976"/>
            <a:ext cx="463550" cy="157162"/>
          </a:xfrm>
          <a:prstGeom prst="rightArrow">
            <a:avLst>
              <a:gd name="adj1" fmla="val 50000"/>
              <a:gd name="adj2" fmla="val 73744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Rectangle 17"/>
          <p:cNvSpPr>
            <a:spLocks noChangeArrowheads="1"/>
          </p:cNvSpPr>
          <p:nvPr/>
        </p:nvSpPr>
        <p:spPr bwMode="auto">
          <a:xfrm>
            <a:off x="3314700" y="1620231"/>
            <a:ext cx="14346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STEIGUNG =</a:t>
            </a:r>
          </a:p>
        </p:txBody>
      </p:sp>
      <p:graphicFrame>
        <p:nvGraphicFramePr>
          <p:cNvPr id="29" name="Objek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4134"/>
              </p:ext>
            </p:extLst>
          </p:nvPr>
        </p:nvGraphicFramePr>
        <p:xfrm>
          <a:off x="4734528" y="1518123"/>
          <a:ext cx="2100862" cy="54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7" name="Formel" r:id="rId3" imgW="2705190" imgH="828695" progId="Equation.3">
                  <p:embed/>
                </p:oleObj>
              </mc:Choice>
              <mc:Fallback>
                <p:oleObj name="Formel" r:id="rId3" imgW="2705190" imgH="82869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4528" y="1518123"/>
                        <a:ext cx="2100862" cy="54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4851923" y="2270125"/>
            <a:ext cx="4307430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600" kern="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WENN DER </a:t>
            </a:r>
            <a:r>
              <a:rPr lang="en-US" altLang="de-DE" sz="1600" kern="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KONSUMENT BORGT, DANN </a:t>
            </a:r>
            <a:r>
              <a:rPr lang="en-US" altLang="de-DE" sz="1600" kern="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WERDEN DURCH EINEN </a:t>
            </a:r>
            <a:r>
              <a:rPr lang="en-US" altLang="de-DE" sz="1600" kern="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NIEDRIGEREN </a:t>
            </a:r>
            <a:r>
              <a:rPr lang="en-US" altLang="de-DE" sz="1600" kern="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ZINSSATZ ODER EINE HÖHERE INFLATIONSRATE </a:t>
            </a:r>
            <a:r>
              <a:rPr lang="en-US" altLang="de-DE" sz="1600" kern="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BORGEN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600" kern="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UND </a:t>
            </a:r>
            <a:r>
              <a:rPr lang="en-US" altLang="de-DE" sz="1600" kern="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WOHLFAHRT </a:t>
            </a:r>
            <a:r>
              <a:rPr lang="en-US" altLang="de-DE" sz="1600" kern="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ERHÖHT.</a:t>
            </a:r>
            <a:endParaRPr lang="en-US" altLang="de-DE" sz="1600" kern="0" dirty="0">
              <a:solidFill>
                <a:srgbClr val="000000"/>
              </a:solidFill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85515" y="1287585"/>
            <a:ext cx="8695857" cy="318794"/>
          </a:xfrm>
        </p:spPr>
        <p:txBody>
          <a:bodyPr/>
          <a:lstStyle/>
          <a:p>
            <a:r>
              <a:rPr lang="de-DE" dirty="0" smtClean="0"/>
              <a:t>DIE BEWERTUNG VON WERTPAPIEREN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738420" y="1865871"/>
            <a:ext cx="8698706" cy="4411362"/>
          </a:xfrm>
        </p:spPr>
        <p:txBody>
          <a:bodyPr/>
          <a:lstStyle/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HOCH IST DER GEGENWARTSWERT EINES WERTPAPIERS, Das folgende zahlungsströme,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m,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generiert:</a:t>
            </a:r>
          </a:p>
          <a:p>
            <a:pPr marL="0" indent="0">
              <a:buNone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im ersten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jahr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im zweiten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jahr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im dritten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jahr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gegenwartswert dieses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wertpapiers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ist:</a:t>
            </a: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Beispiel: wie hoch ist der gegenwartswert eines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lotteriegewinns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höhe von $1,000.000, der in 10 gleich hohen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jahresraten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ausbezahlt wird? </a:t>
            </a: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einem Zinssatz von 10% ist Der gegenwartswert, PV, </a:t>
            </a:r>
          </a:p>
          <a:p>
            <a:pPr marL="0" indent="0">
              <a:buNone/>
            </a:pPr>
            <a:endParaRPr lang="de-DE" b="0" dirty="0" smtClean="0"/>
          </a:p>
          <a:p>
            <a:pPr marL="0" indent="0">
              <a:buNone/>
            </a:pPr>
            <a:endParaRPr lang="de-DE" b="0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871419"/>
              </p:ext>
            </p:extLst>
          </p:nvPr>
        </p:nvGraphicFramePr>
        <p:xfrm>
          <a:off x="1885907" y="3453063"/>
          <a:ext cx="4298325" cy="307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9" name="Formel" r:id="rId3" imgW="6057990" imgH="533347" progId="Equation.3">
                  <p:embed/>
                </p:oleObj>
              </mc:Choice>
              <mc:Fallback>
                <p:oleObj name="Formel" r:id="rId3" imgW="6057990" imgH="533347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07" y="3453063"/>
                        <a:ext cx="4298325" cy="3079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955" y="5331220"/>
            <a:ext cx="4333572" cy="77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33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33641" y="691533"/>
            <a:ext cx="8695857" cy="497205"/>
          </a:xfrm>
        </p:spPr>
        <p:txBody>
          <a:bodyPr/>
          <a:lstStyle/>
          <a:p>
            <a:r>
              <a:rPr lang="de-DE" dirty="0" smtClean="0"/>
              <a:t>Der Gegenwartswert Ewiger </a:t>
            </a:r>
            <a:r>
              <a:rPr lang="de-DE" dirty="0" err="1" smtClean="0"/>
              <a:t>renten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786547" y="1167062"/>
            <a:ext cx="8698706" cy="5185611"/>
          </a:xfrm>
        </p:spPr>
        <p:txBody>
          <a:bodyPr/>
          <a:lstStyle/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Ewige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auch als konsolidierte anleihen bezeichnet, versprechen eine immerwährende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zahlung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€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je periode.</a:t>
            </a: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hoch ist der gegenwartswert,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einer solchen ewigen Rente?</a:t>
            </a:r>
          </a:p>
          <a:p>
            <a:pPr marL="0" indent="0">
              <a:buNone/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Beispiel: Bei einem Zinssatz von 5% hat eine dauerhafte jährliche Zahlung von €10.000 einen gegenwartswert  von €200.000. 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579373"/>
              </p:ext>
            </p:extLst>
          </p:nvPr>
        </p:nvGraphicFramePr>
        <p:xfrm>
          <a:off x="2410012" y="2343955"/>
          <a:ext cx="4093819" cy="1836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6" name="Formel" r:id="rId3" imgW="5162595" imgH="3105097" progId="Equation.3">
                  <p:embed/>
                </p:oleObj>
              </mc:Choice>
              <mc:Fallback>
                <p:oleObj name="Formel" r:id="rId3" imgW="5162595" imgH="3105097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0012" y="2343955"/>
                        <a:ext cx="4093819" cy="1836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3722" y="4806884"/>
            <a:ext cx="287258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r>
              <a:rPr lang="en-US" altLang="de-DE" sz="1600" dirty="0" smtClean="0"/>
              <a:t>LÖSUNG NACH PV ERGIBT</a:t>
            </a:r>
            <a:endParaRPr lang="en-US" altLang="de-DE" sz="1600" dirty="0"/>
          </a:p>
        </p:txBody>
      </p:sp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652018"/>
              </p:ext>
            </p:extLst>
          </p:nvPr>
        </p:nvGraphicFramePr>
        <p:xfrm>
          <a:off x="4198512" y="4976482"/>
          <a:ext cx="891693" cy="476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7" name="Formel" r:id="rId5" imgW="1219200" imgH="819017" progId="Equation.3">
                  <p:embed/>
                </p:oleObj>
              </mc:Choice>
              <mc:Fallback>
                <p:oleObj name="Formel" r:id="rId5" imgW="1219200" imgH="819017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512" y="4976482"/>
                        <a:ext cx="891693" cy="4765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946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602" y="1324286"/>
            <a:ext cx="8695857" cy="294450"/>
          </a:xfrm>
        </p:spPr>
        <p:txBody>
          <a:bodyPr/>
          <a:lstStyle/>
          <a:p>
            <a:r>
              <a:rPr lang="de-DE" dirty="0" smtClean="0"/>
              <a:t>Intertemporale entscheidung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4679" y="2001795"/>
            <a:ext cx="8697417" cy="416108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Personen erhalten häufig eine Pauschalsumme, z. b. monatliches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gehalt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wird diese summe über den folgenden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monat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verteilt: konsumiert oder gespart (für späteren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)? Oder wird geborgt: mehr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als einkommen in diesem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monat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Betrachten wir einfach zwei perioden, wobei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zinssatz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für sparen und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kredite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sei.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0,1, dann werden €100, die zu beginn von periode 1 gespart werden, am beginn der periode 2 €110 sein.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99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Zukunftswert und gegenwartswert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87132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Der wert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VON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heute gesparten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euros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in der nächsten periode wird als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zukunftswert, FV,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bezeichnet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heutige Wert von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DER NÄCHSTEN Periode verfügbaren Euros wird als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gegenwartswert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PV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bezeichnet:</a:t>
            </a:r>
          </a:p>
          <a:p>
            <a:pPr>
              <a:lnSpc>
                <a:spcPct val="150000"/>
              </a:lnSpc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(FV =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; PV =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de-DE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233923"/>
              </p:ext>
            </p:extLst>
          </p:nvPr>
        </p:nvGraphicFramePr>
        <p:xfrm>
          <a:off x="3453064" y="3043989"/>
          <a:ext cx="1491915" cy="264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6" name="Formel" r:id="rId3" imgW="2133600" imgH="381013" progId="Equation.3">
                  <p:embed/>
                </p:oleObj>
              </mc:Choice>
              <mc:Fallback>
                <p:oleObj name="Formel" r:id="rId3" imgW="2133600" imgH="381013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3064" y="3043989"/>
                        <a:ext cx="1491915" cy="2646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668563"/>
              </p:ext>
            </p:extLst>
          </p:nvPr>
        </p:nvGraphicFramePr>
        <p:xfrm>
          <a:off x="3633537" y="4596063"/>
          <a:ext cx="1286193" cy="517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name="Formel" r:id="rId5" imgW="1638390" imgH="819017" progId="Equation.3">
                  <p:embed/>
                </p:oleObj>
              </mc:Choice>
              <mc:Fallback>
                <p:oleObj name="Formel" r:id="rId5" imgW="1638390" imgH="819017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537" y="4596063"/>
                        <a:ext cx="1286193" cy="5173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40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Gegenwartswert - </a:t>
            </a:r>
            <a:r>
              <a:rPr lang="de-DE" dirty="0" err="1" smtClean="0"/>
              <a:t>beispiele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0,1 bzw. 10%, dann ist der gegenwartswert eines am beginn der nächsten periode verfügbaren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gegeben durch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für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0,2 bzw. 20% erhalten wir als gegenwartswert</a:t>
            </a: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4083212"/>
              </p:ext>
            </p:extLst>
          </p:nvPr>
        </p:nvGraphicFramePr>
        <p:xfrm>
          <a:off x="3244636" y="2965622"/>
          <a:ext cx="2352975" cy="68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6" name="Formel" r:id="rId3" imgW="1346040" imgH="419040" progId="Equation.3">
                  <p:embed/>
                </p:oleObj>
              </mc:Choice>
              <mc:Fallback>
                <p:oleObj name="Formel" r:id="rId3" imgW="1346040" imgH="4190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636" y="2965622"/>
                        <a:ext cx="2352975" cy="68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4477948"/>
              </p:ext>
            </p:extLst>
          </p:nvPr>
        </p:nvGraphicFramePr>
        <p:xfrm>
          <a:off x="3373395" y="4578092"/>
          <a:ext cx="2360140" cy="661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7" name="Formel" r:id="rId5" imgW="1371600" imgH="419040" progId="Equation.3">
                  <p:embed/>
                </p:oleObj>
              </mc:Choice>
              <mc:Fallback>
                <p:oleObj name="Formel" r:id="rId5" imgW="1371600" imgH="41904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3395" y="4578092"/>
                        <a:ext cx="2360140" cy="6611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888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349" y="1225800"/>
            <a:ext cx="8695857" cy="368221"/>
          </a:xfrm>
        </p:spPr>
        <p:txBody>
          <a:bodyPr/>
          <a:lstStyle/>
          <a:p>
            <a:r>
              <a:rPr lang="de-DE" dirty="0" smtClean="0"/>
              <a:t>Das intertemporale </a:t>
            </a:r>
            <a:r>
              <a:rPr lang="de-DE" dirty="0" err="1" smtClean="0"/>
              <a:t>entscheidungsproblem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964724"/>
            <a:ext cx="8697417" cy="423605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betrachten zwei perioden und fragen, wieviel der konsument in jeder periode sparen und konsumieren wird. 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 die einkommen in den perioden 1 und 2. 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den perioden 1 und 2. 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 die preise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den perioden 1 und 2, wobei wir zur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vereinfachung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annehmen, dass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€1.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beantwortung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frage nach der intertemporären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nutzenmaximierung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benötigen wir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intertemporäre budgetbeschränkung und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intertemporären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konsumpräferenzen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337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5189" y="956228"/>
            <a:ext cx="8695857" cy="497205"/>
          </a:xfrm>
        </p:spPr>
        <p:txBody>
          <a:bodyPr/>
          <a:lstStyle/>
          <a:p>
            <a:r>
              <a:rPr lang="de-DE" dirty="0" smtClean="0"/>
              <a:t>Die intertemporäre budgetbeschränkung – algebraisch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3000" y="1494757"/>
            <a:ext cx="8826169" cy="4641347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konsument kann in jeder periode genau sein einkommen konsumieren, das heißt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 er konsumiert in periode 1 nichts; dann gilt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0 UND c</a:t>
            </a:r>
            <a:r>
              <a:rPr 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=  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+ (1 +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 er konsumiert  nichts in periode 2 und soviel wie möglich in periode  1, das heißt, er borgt in periode 1 den maximal möglichen betrag für das in periode 2 zu erwartende einkommen; dann gilt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600" cap="none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/(1 +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UND c</a:t>
            </a:r>
            <a:r>
              <a:rPr 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=  </a:t>
            </a:r>
            <a:r>
              <a:rPr 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intertemporäre budgetbeschränkung lautet somit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376" y="5833904"/>
            <a:ext cx="3375961" cy="235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14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budgetbeschränkung in zukunfts- und gegenwartswerten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intertemporäre Budgetbeschränkung, ausgedrückt in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zukunftswerten,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lautet: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Die intertemporäre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Budgetbeschränkung, ausgedrückt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gegenwartswerten,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lautet:</a:t>
            </a: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070105"/>
              </p:ext>
            </p:extLst>
          </p:nvPr>
        </p:nvGraphicFramePr>
        <p:xfrm>
          <a:off x="2126581" y="3579531"/>
          <a:ext cx="3618963" cy="304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Formel" r:id="rId3" imgW="4591005" imgH="409688" progId="Equation.3">
                  <p:embed/>
                </p:oleObj>
              </mc:Choice>
              <mc:Fallback>
                <p:oleObj name="Formel" r:id="rId3" imgW="4591005" imgH="40968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6581" y="3579531"/>
                        <a:ext cx="3618963" cy="3046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068612"/>
              </p:ext>
            </p:extLst>
          </p:nvPr>
        </p:nvGraphicFramePr>
        <p:xfrm>
          <a:off x="3094510" y="5153797"/>
          <a:ext cx="2640013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4" name="Formel" r:id="rId5" imgW="3229087" imgH="819017" progId="Equation.3">
                  <p:embed/>
                </p:oleObj>
              </mc:Choice>
              <mc:Fallback>
                <p:oleObj name="Formel" r:id="rId5" imgW="3229087" imgH="819017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510" y="5153797"/>
                        <a:ext cx="2640013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11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Hinzufügen von preisen für beide perioden – algebraisch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12399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Bisher hatten wir angenommen, dass die preise in beiden perioden €1 sind.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Nun nehmen wir an, dass es unterschiedliche preise gibt: </a:t>
            </a:r>
            <a:r>
              <a:rPr lang="en-US" altLang="ja-JP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ja-JP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ja-JP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and </a:t>
            </a:r>
            <a:r>
              <a:rPr lang="en-US" altLang="ja-JP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ja-JP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</a:p>
          <a:p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Wir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erhalten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wiederum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zwei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budgetbeschränkung: </a:t>
            </a:r>
          </a:p>
          <a:p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zukunftswerten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US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gegenwartswerten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US" b="0" dirty="0" smtClean="0"/>
          </a:p>
          <a:p>
            <a:r>
              <a:rPr lang="en-US" b="0" dirty="0"/>
              <a:t>	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100567"/>
              </p:ext>
            </p:extLst>
          </p:nvPr>
        </p:nvGraphicFramePr>
        <p:xfrm>
          <a:off x="2446466" y="4395699"/>
          <a:ext cx="4211390" cy="290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5" name="Formel" r:id="rId3" imgW="5410379" imgH="409688" progId="Equation.3">
                  <p:embed/>
                </p:oleObj>
              </mc:Choice>
              <mc:Fallback>
                <p:oleObj name="Formel" r:id="rId3" imgW="5410379" imgH="40968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6466" y="4395699"/>
                        <a:ext cx="4211390" cy="2903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7629876"/>
              </p:ext>
            </p:extLst>
          </p:nvPr>
        </p:nvGraphicFramePr>
        <p:xfrm>
          <a:off x="2792627" y="5450373"/>
          <a:ext cx="2957094" cy="530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name="Formel" r:id="rId5" imgW="3991087" imgH="819017" progId="Equation.3">
                  <p:embed/>
                </p:oleObj>
              </mc:Choice>
              <mc:Fallback>
                <p:oleObj name="Formel" r:id="rId5" imgW="3991087" imgH="819017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627" y="5450373"/>
                        <a:ext cx="2957094" cy="5302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446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2715" y="687272"/>
            <a:ext cx="8695857" cy="317280"/>
          </a:xfrm>
        </p:spPr>
        <p:txBody>
          <a:bodyPr/>
          <a:lstStyle/>
          <a:p>
            <a:r>
              <a:rPr lang="de-DE" dirty="0" smtClean="0"/>
              <a:t>Budgetbeschränkung mit unterschiedlichen preisen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738438" y="1676400"/>
            <a:ext cx="0" cy="3581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738438" y="5257800"/>
            <a:ext cx="4267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2743200" y="2257425"/>
            <a:ext cx="2292350" cy="18923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5026025" y="4165600"/>
            <a:ext cx="1330325" cy="1092200"/>
          </a:xfrm>
          <a:prstGeom prst="line">
            <a:avLst/>
          </a:prstGeom>
          <a:noFill/>
          <a:ln w="76200">
            <a:solidFill>
              <a:srgbClr val="FF66C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2741613" y="4149725"/>
            <a:ext cx="2338387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5080000" y="4149725"/>
            <a:ext cx="0" cy="1096963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026275" y="5191125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314048" y="1354049"/>
            <a:ext cx="399148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626160" y="5257800"/>
            <a:ext cx="70211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2624138" y="2109788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4948238" y="4062413"/>
            <a:ext cx="228600" cy="228600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261100" y="5149850"/>
            <a:ext cx="228600" cy="228600"/>
          </a:xfrm>
          <a:prstGeom prst="ellipse">
            <a:avLst/>
          </a:prstGeom>
          <a:solidFill>
            <a:srgbClr val="FF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1962990" y="3963681"/>
            <a:ext cx="70211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15" name="Rechteck 14"/>
          <p:cNvSpPr/>
          <p:nvPr/>
        </p:nvSpPr>
        <p:spPr>
          <a:xfrm rot="2440534">
            <a:off x="3564061" y="2802966"/>
            <a:ext cx="1035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F4C6C"/>
                </a:solidFill>
                <a:effectLst/>
                <a:uLnTx/>
                <a:uFillTx/>
                <a:latin typeface="Arial" pitchFamily="34" charset="0"/>
              </a:rPr>
              <a:t>SPAREN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3F4C6C"/>
              </a:solidFill>
              <a:effectLst/>
              <a:uLnTx/>
              <a:uFillTx/>
            </a:endParaRPr>
          </a:p>
        </p:txBody>
      </p:sp>
      <p:sp>
        <p:nvSpPr>
          <p:cNvPr id="20" name="Rechteck 19"/>
          <p:cNvSpPr/>
          <p:nvPr/>
        </p:nvSpPr>
        <p:spPr>
          <a:xfrm rot="2353505">
            <a:off x="5313196" y="4296156"/>
            <a:ext cx="10839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Arial" pitchFamily="34" charset="0"/>
              </a:rPr>
              <a:t>BORGEN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2" name="Inhaltsplatzhalter 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1602879"/>
              </p:ext>
            </p:extLst>
          </p:nvPr>
        </p:nvGraphicFramePr>
        <p:xfrm>
          <a:off x="1287379" y="2021305"/>
          <a:ext cx="1236155" cy="44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9" name="Formel" r:id="rId3" imgW="2238308" imgH="905041" progId="Equation.3">
                  <p:embed/>
                </p:oleObj>
              </mc:Choice>
              <mc:Fallback>
                <p:oleObj name="Formel" r:id="rId3" imgW="2238308" imgH="90504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379" y="2021305"/>
                        <a:ext cx="1236155" cy="4443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544216"/>
              </p:ext>
            </p:extLst>
          </p:nvPr>
        </p:nvGraphicFramePr>
        <p:xfrm>
          <a:off x="5351490" y="5348163"/>
          <a:ext cx="1674785" cy="437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0" name="Formel" r:id="rId5" imgW="2476410" imgH="905041" progId="Equation.3">
                  <p:embed/>
                </p:oleObj>
              </mc:Choice>
              <mc:Fallback>
                <p:oleObj name="Formel" r:id="rId5" imgW="2476410" imgH="90504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1490" y="5348163"/>
                        <a:ext cx="1674785" cy="4373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496077"/>
              </p:ext>
            </p:extLst>
          </p:nvPr>
        </p:nvGraphicFramePr>
        <p:xfrm>
          <a:off x="3322749" y="1354049"/>
          <a:ext cx="3059319" cy="3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1" name="Formel" r:id="rId7" imgW="5295990" imgH="409688" progId="Equation.3">
                  <p:embed/>
                </p:oleObj>
              </mc:Choice>
              <mc:Fallback>
                <p:oleObj name="Formel" r:id="rId7" imgW="5295990" imgH="40968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2749" y="1354049"/>
                        <a:ext cx="3059319" cy="3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5062538" y="2410853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STEIGUNG = </a:t>
            </a:r>
          </a:p>
        </p:txBody>
      </p:sp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681417"/>
              </p:ext>
            </p:extLst>
          </p:nvPr>
        </p:nvGraphicFramePr>
        <p:xfrm>
          <a:off x="6468370" y="2285750"/>
          <a:ext cx="1074536" cy="561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2" name="Formel" r:id="rId9" imgW="1666718" imgH="905041" progId="Equation.3">
                  <p:embed/>
                </p:oleObj>
              </mc:Choice>
              <mc:Fallback>
                <p:oleObj name="Formel" r:id="rId9" imgW="1666718" imgH="905041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370" y="2285750"/>
                        <a:ext cx="1074536" cy="5613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5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799</Words>
  <Application>Microsoft Office PowerPoint</Application>
  <PresentationFormat>A4-Papier (210x297 mm)</PresentationFormat>
  <Paragraphs>148</Paragraphs>
  <Slides>16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4" baseType="lpstr">
      <vt:lpstr>Times New Roman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Equation</vt:lpstr>
      <vt:lpstr>10. Kapitel</vt:lpstr>
      <vt:lpstr>Intertemporale entscheidung</vt:lpstr>
      <vt:lpstr>Zukunftswert und gegenwartswert</vt:lpstr>
      <vt:lpstr>Gegenwartswert - beispiele</vt:lpstr>
      <vt:lpstr>Das intertemporale entscheidungsproblem</vt:lpstr>
      <vt:lpstr>Die intertemporäre budgetbeschränkung – algebraisch</vt:lpstr>
      <vt:lpstr>die budgetbeschränkung in zukunfts- und gegenwartswerten</vt:lpstr>
      <vt:lpstr>Hinzufügen von preisen für beide perioden – algebraisch </vt:lpstr>
      <vt:lpstr>Budgetbeschränkung mit unterschiedlichen preisen – grafisch </vt:lpstr>
      <vt:lpstr>Budgetbeschränkung und Inflation </vt:lpstr>
      <vt:lpstr>realzinssatz</vt:lpstr>
      <vt:lpstr>Realzinssatz – näherungsweise und exakt </vt:lpstr>
      <vt:lpstr>Komparative statik (1)</vt:lpstr>
      <vt:lpstr>Komparative statik (2)</vt:lpstr>
      <vt:lpstr>DIE BEWERTUNG VON WERTPAPIEREN</vt:lpstr>
      <vt:lpstr>Der Gegenwartswert Ewiger renten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2016-08-17T07:54:02Z</dcterms:modified>
</cp:coreProperties>
</file>